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68" r:id="rId3"/>
    <p:sldId id="269" r:id="rId4"/>
    <p:sldId id="258" r:id="rId5"/>
    <p:sldId id="259" r:id="rId6"/>
    <p:sldId id="260" r:id="rId7"/>
    <p:sldId id="261" r:id="rId8"/>
    <p:sldId id="270" r:id="rId9"/>
    <p:sldId id="262" r:id="rId10"/>
    <p:sldId id="271" r:id="rId11"/>
    <p:sldId id="264" r:id="rId12"/>
    <p:sldId id="272" r:id="rId13"/>
    <p:sldId id="266" r:id="rId14"/>
    <p:sldId id="267" r:id="rId15"/>
    <p:sldId id="278" r:id="rId16"/>
    <p:sldId id="277" r:id="rId17"/>
    <p:sldId id="279" r:id="rId18"/>
    <p:sldId id="280" r:id="rId19"/>
    <p:sldId id="282" r:id="rId20"/>
    <p:sldId id="281" r:id="rId21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547D8-78EA-44B0-9AB6-015E07D340A4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6F1-ADE8-4EB0-8BC7-2DC48CB4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75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4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7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8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6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7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0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9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9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8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3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F3427-13F5-4BC7-B5A5-CE037968A69A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DC380-0155-4322-B77F-3A9B5A20C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1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0747563215001867#!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0747563215001867#!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23103" t="26007" r="23660" b="38095"/>
          <a:stretch/>
        </p:blipFill>
        <p:spPr bwMode="auto">
          <a:xfrm>
            <a:off x="457200" y="533400"/>
            <a:ext cx="3931920" cy="1828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838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0658" y="5371102"/>
            <a:ext cx="8090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b="1" dirty="0" smtClean="0"/>
              <a:t>Daniela Muntele Hendreș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>
                <a:solidFill>
                  <a:schemeClr val="bg1">
                    <a:lumMod val="50000"/>
                  </a:schemeClr>
                </a:solidFill>
              </a:rPr>
              <a:t>Conferențiar universitar doctor</a:t>
            </a:r>
            <a:br>
              <a:rPr lang="ro-RO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o-RO" dirty="0" smtClean="0">
                <a:solidFill>
                  <a:schemeClr val="bg1">
                    <a:lumMod val="50000"/>
                  </a:schemeClr>
                </a:solidFill>
              </a:rPr>
              <a:t>Facultatea de Psihologie și Științe ale Educației</a:t>
            </a:r>
            <a:br>
              <a:rPr lang="ro-RO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o-RO" dirty="0" smtClean="0">
                <a:solidFill>
                  <a:schemeClr val="bg1">
                    <a:lumMod val="50000"/>
                  </a:schemeClr>
                </a:solidFill>
              </a:rPr>
              <a:t>Universitatea ”Alexandru Ioan Cuza” din Iași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0399" y="1905000"/>
            <a:ext cx="1447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26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iunie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2019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124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Dependența de Internet - Mai bine prevenită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52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Principalele criterii descriptive pentru </a:t>
            </a:r>
            <a:r>
              <a:rPr lang="ro-RO" i="1" dirty="0" smtClean="0"/>
              <a:t>dependența de internet</a:t>
            </a:r>
            <a:r>
              <a:rPr lang="ro-RO" dirty="0" smtClean="0"/>
              <a:t>:</a:t>
            </a:r>
          </a:p>
          <a:p>
            <a:pPr marL="0" indent="0">
              <a:buNone/>
            </a:pPr>
            <a:endParaRPr lang="ro-RO" dirty="0" smtClean="0"/>
          </a:p>
          <a:p>
            <a:pPr lvl="1">
              <a:buFontTx/>
              <a:buChar char="-"/>
            </a:pPr>
            <a:r>
              <a:rPr lang="ro-RO" dirty="0" smtClean="0"/>
              <a:t>Preocuparea acentuată</a:t>
            </a:r>
          </a:p>
          <a:p>
            <a:pPr lvl="1">
              <a:buFontTx/>
              <a:buChar char="-"/>
            </a:pPr>
            <a:r>
              <a:rPr lang="ro-RO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Managementul emoțiilor negative       </a:t>
            </a:r>
            <a:r>
              <a:rPr lang="ro-RO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lvl="1">
              <a:buFontTx/>
              <a:buChar char="-"/>
            </a:pPr>
            <a:r>
              <a:rPr lang="ro-RO" dirty="0" smtClean="0"/>
              <a:t>Toleranța crescută</a:t>
            </a:r>
          </a:p>
          <a:p>
            <a:pPr lvl="1">
              <a:buFontTx/>
              <a:buChar char="-"/>
            </a:pPr>
            <a:r>
              <a:rPr lang="ro-RO" dirty="0" smtClean="0"/>
              <a:t>Reacții neplăcute la îndepărtare</a:t>
            </a:r>
          </a:p>
          <a:p>
            <a:pPr lvl="1">
              <a:buFontTx/>
              <a:buChar char="-"/>
            </a:pPr>
            <a:r>
              <a:rPr lang="ro-RO" dirty="0" smtClean="0"/>
              <a:t>Consecințe / conflicte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ANTONIUS </a:t>
            </a:r>
            <a:r>
              <a:rPr lang="en-US" dirty="0"/>
              <a:t>J. VAN </a:t>
            </a:r>
            <a:r>
              <a:rPr lang="en-US" dirty="0" smtClean="0"/>
              <a:t>ROOIJ</a:t>
            </a:r>
            <a:r>
              <a:rPr lang="ro-RO" dirty="0"/>
              <a:t> </a:t>
            </a:r>
            <a:r>
              <a:rPr lang="ro-RO" dirty="0" smtClean="0"/>
              <a:t>și</a:t>
            </a:r>
            <a:r>
              <a:rPr lang="en-US" dirty="0" smtClean="0"/>
              <a:t> </a:t>
            </a:r>
            <a:r>
              <a:rPr lang="en-US" dirty="0"/>
              <a:t>NICOLE </a:t>
            </a:r>
            <a:r>
              <a:rPr lang="en-US" dirty="0" smtClean="0"/>
              <a:t>PRAUSE</a:t>
            </a:r>
            <a:r>
              <a:rPr lang="ro-RO" dirty="0" smtClean="0"/>
              <a:t> </a:t>
            </a:r>
            <a:r>
              <a:rPr lang="en-US" dirty="0" smtClean="0"/>
              <a:t>(2014)</a:t>
            </a:r>
            <a:r>
              <a:rPr lang="ro-RO" dirty="0" smtClean="0"/>
              <a:t>, </a:t>
            </a:r>
            <a:r>
              <a:rPr lang="en-US" b="1" dirty="0" smtClean="0"/>
              <a:t>A </a:t>
            </a:r>
            <a:r>
              <a:rPr lang="en-US" b="1" dirty="0"/>
              <a:t>critical review of “Internet addiction” criteria with suggestions for the </a:t>
            </a:r>
            <a:r>
              <a:rPr lang="en-US" b="1" dirty="0" smtClean="0"/>
              <a:t>future</a:t>
            </a:r>
            <a:r>
              <a:rPr lang="ro-RO" b="1" dirty="0" smtClean="0"/>
              <a:t>. </a:t>
            </a:r>
            <a:r>
              <a:rPr lang="en-US" i="1" dirty="0" smtClean="0"/>
              <a:t>Journal of Behavioral Addictions </a:t>
            </a:r>
            <a:r>
              <a:rPr lang="en-US" dirty="0" smtClean="0"/>
              <a:t>3(4), pp. 203–213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17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r>
              <a:rPr lang="ro-RO" dirty="0" smtClean="0"/>
              <a:t>512 adolescenți coreeni</a:t>
            </a:r>
          </a:p>
          <a:p>
            <a:pPr marL="0" indent="0">
              <a:buNone/>
            </a:pPr>
            <a:endParaRPr lang="ro-RO" dirty="0"/>
          </a:p>
          <a:p>
            <a:pPr marL="857250" lvl="1" indent="-457200"/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academic</a:t>
            </a:r>
          </a:p>
          <a:p>
            <a:pPr marL="857250" lvl="1" indent="-457200"/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Dependența de Internet</a:t>
            </a:r>
          </a:p>
          <a:p>
            <a:pPr marL="857250" lvl="1" indent="-457200"/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Emoții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9672" y="5221574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dirty="0" err="1" smtClean="0">
                <a:solidFill>
                  <a:srgbClr val="002060"/>
                </a:solidFill>
              </a:rPr>
              <a:t>Sangmin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Jun</a:t>
            </a:r>
            <a:r>
              <a:rPr lang="ro-RO" dirty="0" smtClean="0">
                <a:solidFill>
                  <a:srgbClr val="002060"/>
                </a:solidFill>
              </a:rPr>
              <a:t>  și </a:t>
            </a:r>
            <a:r>
              <a:rPr lang="en-US" dirty="0" err="1" smtClean="0">
                <a:solidFill>
                  <a:srgbClr val="002060"/>
                </a:solidFill>
              </a:rPr>
              <a:t>Eunsil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Cho</a:t>
            </a:r>
            <a:r>
              <a:rPr lang="ro-RO" dirty="0" smtClean="0">
                <a:solidFill>
                  <a:srgbClr val="002060"/>
                </a:solidFill>
              </a:rPr>
              <a:t> (</a:t>
            </a:r>
            <a:r>
              <a:rPr lang="en-US" dirty="0" smtClean="0">
                <a:solidFill>
                  <a:srgbClr val="002060"/>
                </a:solidFill>
              </a:rPr>
              <a:t>2015</a:t>
            </a:r>
            <a:r>
              <a:rPr lang="ro-RO" dirty="0" smtClean="0">
                <a:solidFill>
                  <a:srgbClr val="002060"/>
                </a:solidFill>
              </a:rPr>
              <a:t>). </a:t>
            </a:r>
            <a:r>
              <a:rPr lang="en-US" b="1" dirty="0" smtClean="0">
                <a:solidFill>
                  <a:srgbClr val="002060"/>
                </a:solidFill>
              </a:rPr>
              <a:t>Academic stress and Internet addiction from general strain theory framework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Computers </a:t>
            </a:r>
            <a:r>
              <a:rPr lang="en-US" i="1" dirty="0">
                <a:solidFill>
                  <a:srgbClr val="002060"/>
                </a:solidFill>
              </a:rPr>
              <a:t>in Human </a:t>
            </a:r>
            <a:r>
              <a:rPr lang="en-US" i="1" dirty="0" smtClean="0">
                <a:solidFill>
                  <a:srgbClr val="002060"/>
                </a:solidFill>
              </a:rPr>
              <a:t>Behavior</a:t>
            </a:r>
            <a:r>
              <a:rPr lang="ro-RO" b="1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49</a:t>
            </a:r>
            <a:r>
              <a:rPr lang="en-US" dirty="0">
                <a:solidFill>
                  <a:srgbClr val="002060"/>
                </a:solidFill>
              </a:rPr>
              <a:t>, </a:t>
            </a:r>
            <a:r>
              <a:rPr lang="en-US" dirty="0" smtClean="0">
                <a:solidFill>
                  <a:srgbClr val="002060"/>
                </a:solidFill>
              </a:rPr>
              <a:t>282-287</a:t>
            </a:r>
            <a:r>
              <a:rPr lang="ro-RO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  <a:hlinkClick r:id="rId2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31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buNone/>
            </a:pPr>
            <a:r>
              <a:rPr lang="ro-RO" dirty="0" smtClean="0"/>
              <a:t>512 adolescenți coreeni</a:t>
            </a:r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endParaRPr lang="ro-RO" dirty="0" smtClean="0"/>
          </a:p>
          <a:p>
            <a:pPr marL="0" indent="0">
              <a:buNone/>
            </a:pPr>
            <a:endParaRPr lang="ro-RO" dirty="0" smtClean="0"/>
          </a:p>
          <a:p>
            <a:pPr marL="400050" lvl="1" indent="0">
              <a:buNone/>
            </a:pPr>
            <a:r>
              <a:rPr lang="ro-RO" sz="2000" b="1" dirty="0" smtClean="0"/>
              <a:t>Stres academic                </a:t>
            </a:r>
            <a:r>
              <a:rPr lang="ro-RO" sz="2000" b="1" dirty="0" smtClean="0">
                <a:solidFill>
                  <a:srgbClr val="C00000"/>
                </a:solidFill>
              </a:rPr>
              <a:t>                                           </a:t>
            </a:r>
            <a:r>
              <a:rPr lang="ro-RO" sz="2000" b="1" dirty="0" smtClean="0"/>
              <a:t>Dependența de internet</a:t>
            </a:r>
          </a:p>
          <a:p>
            <a:pPr marL="400050" lvl="1" indent="0">
              <a:buNone/>
            </a:pPr>
            <a:endParaRPr lang="ro-RO" sz="2000" b="1" dirty="0"/>
          </a:p>
          <a:p>
            <a:pPr marL="400050" lvl="1" indent="0">
              <a:buNone/>
            </a:pPr>
            <a:endParaRPr lang="ro-RO" sz="2000" b="1" dirty="0" smtClean="0"/>
          </a:p>
          <a:p>
            <a:pPr marL="400050" lvl="1" indent="0">
              <a:buNone/>
            </a:pPr>
            <a:r>
              <a:rPr lang="ro-RO" sz="2000" b="1" dirty="0" smtClean="0"/>
              <a:t>Stres academic                </a:t>
            </a:r>
            <a:r>
              <a:rPr lang="ro-RO" sz="2000" b="1" dirty="0" smtClean="0">
                <a:solidFill>
                  <a:srgbClr val="C00000"/>
                </a:solidFill>
              </a:rPr>
              <a:t>Emoții negative               </a:t>
            </a:r>
            <a:r>
              <a:rPr lang="ro-RO" sz="2000" b="1" dirty="0" smtClean="0"/>
              <a:t>Dependența de internet</a:t>
            </a:r>
            <a:endParaRPr lang="en-US" sz="2000" b="1" dirty="0" smtClean="0"/>
          </a:p>
          <a:p>
            <a:pPr marL="400050" lvl="1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99672" y="5221574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dirty="0" err="1" smtClean="0">
                <a:solidFill>
                  <a:srgbClr val="002060"/>
                </a:solidFill>
              </a:rPr>
              <a:t>Sangmin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Jun</a:t>
            </a:r>
            <a:r>
              <a:rPr lang="ro-RO" dirty="0" smtClean="0">
                <a:solidFill>
                  <a:srgbClr val="002060"/>
                </a:solidFill>
              </a:rPr>
              <a:t>  și </a:t>
            </a:r>
            <a:r>
              <a:rPr lang="en-US" dirty="0" err="1" smtClean="0">
                <a:solidFill>
                  <a:srgbClr val="002060"/>
                </a:solidFill>
              </a:rPr>
              <a:t>Eunsil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Cho</a:t>
            </a:r>
            <a:r>
              <a:rPr lang="ro-RO" dirty="0" smtClean="0">
                <a:solidFill>
                  <a:srgbClr val="002060"/>
                </a:solidFill>
              </a:rPr>
              <a:t> (</a:t>
            </a:r>
            <a:r>
              <a:rPr lang="en-US" dirty="0" smtClean="0">
                <a:solidFill>
                  <a:srgbClr val="002060"/>
                </a:solidFill>
              </a:rPr>
              <a:t>2015</a:t>
            </a:r>
            <a:r>
              <a:rPr lang="ro-RO" dirty="0" smtClean="0">
                <a:solidFill>
                  <a:srgbClr val="002060"/>
                </a:solidFill>
              </a:rPr>
              <a:t>). </a:t>
            </a:r>
            <a:r>
              <a:rPr lang="en-US" b="1" dirty="0" smtClean="0">
                <a:solidFill>
                  <a:srgbClr val="002060"/>
                </a:solidFill>
              </a:rPr>
              <a:t>Academic stress and Internet addiction from general strain theory framework</a:t>
            </a:r>
            <a:r>
              <a:rPr lang="ro-RO" b="1" dirty="0" smtClean="0">
                <a:solidFill>
                  <a:srgbClr val="002060"/>
                </a:solidFill>
              </a:rPr>
              <a:t>.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Computers </a:t>
            </a:r>
            <a:r>
              <a:rPr lang="en-US" i="1" dirty="0">
                <a:solidFill>
                  <a:srgbClr val="002060"/>
                </a:solidFill>
              </a:rPr>
              <a:t>in Human </a:t>
            </a:r>
            <a:r>
              <a:rPr lang="en-US" i="1" dirty="0" smtClean="0">
                <a:solidFill>
                  <a:srgbClr val="002060"/>
                </a:solidFill>
              </a:rPr>
              <a:t>Behavior</a:t>
            </a:r>
            <a:r>
              <a:rPr lang="ro-RO" b="1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49</a:t>
            </a:r>
            <a:r>
              <a:rPr lang="en-US" dirty="0">
                <a:solidFill>
                  <a:srgbClr val="002060"/>
                </a:solidFill>
              </a:rPr>
              <a:t>, </a:t>
            </a:r>
            <a:r>
              <a:rPr lang="en-US" dirty="0" smtClean="0">
                <a:solidFill>
                  <a:srgbClr val="002060"/>
                </a:solidFill>
              </a:rPr>
              <a:t>282-287</a:t>
            </a:r>
            <a:r>
              <a:rPr lang="ro-RO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  <a:hlinkClick r:id="rId2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650136" y="3962400"/>
            <a:ext cx="533400" cy="45719"/>
          </a:xfrm>
          <a:prstGeom prst="rightArrow">
            <a:avLst/>
          </a:prstGeom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172231" y="3985259"/>
            <a:ext cx="685800" cy="45719"/>
          </a:xfrm>
          <a:prstGeom prst="rightArrow">
            <a:avLst/>
          </a:prstGeom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650136" y="2895600"/>
            <a:ext cx="30648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942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ctr">
              <a:buNone/>
            </a:pPr>
            <a:r>
              <a:rPr lang="ro-RO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Terapie</a:t>
            </a:r>
            <a:r>
              <a:rPr lang="ro-R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cognitiv comportamentală </a:t>
            </a:r>
            <a:r>
              <a:rPr lang="ro-RO" dirty="0" smtClean="0"/>
              <a:t>– 114 clienți cu dependență de Internet</a:t>
            </a:r>
          </a:p>
          <a:p>
            <a:pPr marL="0" indent="0">
              <a:buNone/>
            </a:pPr>
            <a:endParaRPr lang="ro-RO" dirty="0"/>
          </a:p>
          <a:p>
            <a:pPr lvl="1"/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Motivația clientului</a:t>
            </a:r>
          </a:p>
          <a:p>
            <a:pPr lvl="1"/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Managementul timpului petrecut pe internet</a:t>
            </a:r>
          </a:p>
          <a:p>
            <a:pPr lvl="1"/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Relații sociale îmbunătățite</a:t>
            </a:r>
          </a:p>
          <a:p>
            <a:pPr lvl="1"/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Angajare în activități </a:t>
            </a:r>
            <a:r>
              <a:rPr lang="ro-RO" i="1" dirty="0" smtClean="0">
                <a:solidFill>
                  <a:schemeClr val="accent2">
                    <a:lumMod val="50000"/>
                  </a:schemeClr>
                </a:solidFill>
              </a:rPr>
              <a:t>offline</a:t>
            </a:r>
          </a:p>
          <a:p>
            <a:pPr lvl="1"/>
            <a:r>
              <a:rPr lang="ro-RO" dirty="0" smtClean="0">
                <a:solidFill>
                  <a:schemeClr val="accent2">
                    <a:lumMod val="50000"/>
                  </a:schemeClr>
                </a:solidFill>
              </a:rPr>
              <a:t>Capacitatea de a se abține de la utilizarea internetului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597" y="580013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Kimberly </a:t>
            </a:r>
            <a:r>
              <a:rPr lang="en-US" dirty="0"/>
              <a:t>S. </a:t>
            </a:r>
            <a:r>
              <a:rPr lang="en-US" dirty="0" smtClean="0"/>
              <a:t>Young</a:t>
            </a:r>
            <a:r>
              <a:rPr lang="ro-RO" dirty="0" smtClean="0"/>
              <a:t>, (2007). </a:t>
            </a:r>
            <a:r>
              <a:rPr lang="en-US" b="1" dirty="0" smtClean="0">
                <a:solidFill>
                  <a:srgbClr val="C00000"/>
                </a:solidFill>
              </a:rPr>
              <a:t>Cognitive </a:t>
            </a:r>
            <a:r>
              <a:rPr lang="en-US" b="1" dirty="0">
                <a:solidFill>
                  <a:srgbClr val="C00000"/>
                </a:solidFill>
              </a:rPr>
              <a:t>Behavior Therapy with Internet Addicts: Treatment Outcomes and </a:t>
            </a:r>
            <a:r>
              <a:rPr lang="en-US" b="1" dirty="0" smtClean="0">
                <a:solidFill>
                  <a:srgbClr val="C00000"/>
                </a:solidFill>
              </a:rPr>
              <a:t>Implications</a:t>
            </a:r>
            <a:r>
              <a:rPr lang="ro-RO" dirty="0" smtClean="0"/>
              <a:t>, in </a:t>
            </a:r>
            <a:r>
              <a:rPr lang="ro-RO" i="1" dirty="0" smtClean="0"/>
              <a:t>Cyberpsychology and behavior</a:t>
            </a:r>
            <a:r>
              <a:rPr lang="ro-RO" dirty="0" smtClean="0"/>
              <a:t>, 10.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31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Exemplu: Guvernul Chinei – mecanisme de control pentru a face </a:t>
            </a:r>
            <a:r>
              <a:rPr lang="ro-RO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prevenție</a:t>
            </a:r>
            <a:r>
              <a:rPr lang="ro-RO" b="1" dirty="0" smtClean="0"/>
              <a:t> </a:t>
            </a:r>
            <a:r>
              <a:rPr lang="ro-RO" dirty="0" smtClean="0"/>
              <a:t>prin modificări în mediul care poate influența dependența de Internet:</a:t>
            </a:r>
          </a:p>
          <a:p>
            <a:pPr marL="400050" lvl="1" indent="0">
              <a:buNone/>
            </a:pPr>
            <a:r>
              <a:rPr lang="ro-RO" dirty="0" smtClean="0"/>
              <a:t>-</a:t>
            </a:r>
            <a:r>
              <a:rPr lang="ro-RO" i="1" dirty="0" smtClean="0"/>
              <a:t>nici un internet cafe pe o rază de 200m în jurul școlilor primare și generale</a:t>
            </a:r>
          </a:p>
          <a:p>
            <a:pPr marL="400050" lvl="1" indent="0">
              <a:buNone/>
            </a:pPr>
            <a:r>
              <a:rPr lang="ro-RO" i="1" dirty="0" smtClean="0"/>
              <a:t>-reducerea programului la Internet cafe </a:t>
            </a:r>
          </a:p>
          <a:p>
            <a:pPr marL="400050" lvl="1" indent="0">
              <a:buNone/>
            </a:pPr>
            <a:r>
              <a:rPr lang="ro-RO" i="1" dirty="0" smtClean="0"/>
              <a:t>- Implementarea unor aplicații care reduc performanțele la joc după un timp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257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PETRA </a:t>
            </a:r>
            <a:r>
              <a:rPr lang="en-US" dirty="0" smtClean="0"/>
              <a:t>VONDRÁCKOVÁ</a:t>
            </a:r>
            <a:r>
              <a:rPr lang="ro-RO" dirty="0" smtClean="0"/>
              <a:t> și</a:t>
            </a:r>
            <a:r>
              <a:rPr lang="en-US" dirty="0" smtClean="0"/>
              <a:t> </a:t>
            </a:r>
            <a:r>
              <a:rPr lang="en-US" dirty="0"/>
              <a:t>ROMAN </a:t>
            </a:r>
            <a:r>
              <a:rPr lang="en-US" dirty="0" smtClean="0"/>
              <a:t>GABRHELÍK</a:t>
            </a:r>
            <a:r>
              <a:rPr lang="ro-RO" dirty="0" smtClean="0"/>
              <a:t>, (2016). </a:t>
            </a:r>
            <a:r>
              <a:rPr lang="en-US" b="1" dirty="0">
                <a:solidFill>
                  <a:srgbClr val="C00000"/>
                </a:solidFill>
              </a:rPr>
              <a:t>Prevention of Internet addiction: A systematic </a:t>
            </a:r>
            <a:r>
              <a:rPr lang="en-US" b="1" dirty="0" smtClean="0">
                <a:solidFill>
                  <a:srgbClr val="C00000"/>
                </a:solidFill>
              </a:rPr>
              <a:t>review</a:t>
            </a:r>
            <a:r>
              <a:rPr lang="ro-RO" dirty="0" smtClean="0"/>
              <a:t>, in </a:t>
            </a:r>
            <a:r>
              <a:rPr lang="en-US" i="1" dirty="0"/>
              <a:t>Journal of Behavioral Addictions </a:t>
            </a:r>
            <a:r>
              <a:rPr lang="en-US" dirty="0"/>
              <a:t>5(4), pp. </a:t>
            </a:r>
            <a:r>
              <a:rPr lang="en-US" dirty="0" smtClean="0"/>
              <a:t>568–579</a:t>
            </a:r>
            <a:r>
              <a:rPr lang="ro-RO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31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 algn="ctr">
              <a:buNone/>
            </a:pPr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Intervențiile pentru prevenție </a:t>
            </a:r>
            <a:r>
              <a:rPr lang="ro-RO" dirty="0" smtClean="0"/>
              <a:t>recomandate pentru:</a:t>
            </a:r>
          </a:p>
          <a:p>
            <a:pPr marL="400050" lvl="1" indent="0">
              <a:buNone/>
            </a:pPr>
            <a:endParaRPr lang="ro-RO" i="1" dirty="0"/>
          </a:p>
          <a:p>
            <a:pPr marL="914400" lvl="1" indent="-514350">
              <a:buAutoNum type="alphaLcPeriod"/>
            </a:pPr>
            <a:r>
              <a:rPr lang="ro-RO" i="1" dirty="0" smtClean="0">
                <a:solidFill>
                  <a:srgbClr val="C00000"/>
                </a:solidFill>
              </a:rPr>
              <a:t>Indivizii care au riscul de a dezvolta dependență de </a:t>
            </a:r>
            <a:r>
              <a:rPr lang="en-US" i="1" dirty="0" smtClean="0">
                <a:solidFill>
                  <a:srgbClr val="C00000"/>
                </a:solidFill>
              </a:rPr>
              <a:t>I</a:t>
            </a:r>
            <a:r>
              <a:rPr lang="ro-RO" i="1" dirty="0" smtClean="0">
                <a:solidFill>
                  <a:srgbClr val="C00000"/>
                </a:solidFill>
              </a:rPr>
              <a:t>nternet</a:t>
            </a:r>
          </a:p>
          <a:p>
            <a:pPr marL="914400" lvl="1" indent="-514350">
              <a:buAutoNum type="alphaLcPeriod"/>
            </a:pPr>
            <a:r>
              <a:rPr lang="en-US" i="1" dirty="0" err="1" smtClean="0">
                <a:solidFill>
                  <a:srgbClr val="C00000"/>
                </a:solidFill>
              </a:rPr>
              <a:t>Indivizi</a:t>
            </a:r>
            <a:r>
              <a:rPr lang="en-US" i="1" dirty="0" smtClean="0">
                <a:solidFill>
                  <a:srgbClr val="C00000"/>
                </a:solidFill>
              </a:rPr>
              <a:t> din </a:t>
            </a:r>
            <a:r>
              <a:rPr lang="ro-RO" i="1" dirty="0" smtClean="0">
                <a:solidFill>
                  <a:srgbClr val="C00000"/>
                </a:solidFill>
              </a:rPr>
              <a:t>apropierea celor cu risc</a:t>
            </a:r>
          </a:p>
          <a:p>
            <a:pPr marL="400050" lvl="1" indent="0">
              <a:buNone/>
            </a:pPr>
            <a:endParaRPr lang="ro-RO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257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PETRA </a:t>
            </a:r>
            <a:r>
              <a:rPr lang="en-US" dirty="0" smtClean="0"/>
              <a:t>VONDRÁCKOVÁ</a:t>
            </a:r>
            <a:r>
              <a:rPr lang="ro-RO" dirty="0" smtClean="0"/>
              <a:t> și</a:t>
            </a:r>
            <a:r>
              <a:rPr lang="en-US" dirty="0" smtClean="0"/>
              <a:t> </a:t>
            </a:r>
            <a:r>
              <a:rPr lang="en-US" dirty="0"/>
              <a:t>ROMAN </a:t>
            </a:r>
            <a:r>
              <a:rPr lang="en-US" dirty="0" smtClean="0"/>
              <a:t>GABRHELÍK</a:t>
            </a:r>
            <a:r>
              <a:rPr lang="ro-RO" dirty="0" smtClean="0"/>
              <a:t>, (2016). </a:t>
            </a:r>
            <a:r>
              <a:rPr lang="en-US" b="1" dirty="0">
                <a:solidFill>
                  <a:srgbClr val="C00000"/>
                </a:solidFill>
              </a:rPr>
              <a:t>Prevention of Internet addiction: A systematic </a:t>
            </a:r>
            <a:r>
              <a:rPr lang="en-US" b="1" dirty="0" smtClean="0">
                <a:solidFill>
                  <a:srgbClr val="C00000"/>
                </a:solidFill>
              </a:rPr>
              <a:t>review</a:t>
            </a:r>
            <a:r>
              <a:rPr lang="ro-RO" dirty="0" smtClean="0"/>
              <a:t>, in </a:t>
            </a:r>
            <a:r>
              <a:rPr lang="en-US" i="1" dirty="0"/>
              <a:t>Journal of Behavioral Addictions </a:t>
            </a:r>
            <a:r>
              <a:rPr lang="en-US" dirty="0"/>
              <a:t>5(4), pp. </a:t>
            </a:r>
            <a:r>
              <a:rPr lang="en-US" dirty="0" smtClean="0"/>
              <a:t>568–579</a:t>
            </a:r>
            <a:r>
              <a:rPr lang="ro-RO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82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lvl="1" indent="0" algn="ctr">
              <a:buNone/>
            </a:pPr>
            <a:r>
              <a:rPr lang="ro-RO" i="1" dirty="0" smtClean="0"/>
              <a:t>a. Indivizi care au riscul de a dezvolta dependență de Internet  ABILITĂȚI SPECIFICE</a:t>
            </a:r>
          </a:p>
          <a:p>
            <a:pPr marL="0" lvl="1" indent="0">
              <a:buNone/>
            </a:pPr>
            <a:r>
              <a:rPr lang="ro-RO" sz="2000" i="1" dirty="0" smtClean="0"/>
              <a:t>-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abilități relevante pentru </a:t>
            </a:r>
            <a:r>
              <a:rPr lang="ro-RO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utilizarea Internetului </a:t>
            </a:r>
            <a:r>
              <a:rPr lang="ro-RO" sz="2000" i="1" dirty="0" smtClean="0"/>
              <a:t>(așteptări privind efecte favorabile, autocontrol, autoeficacitate, abstinență, identificarea gândurilor neadaptative)</a:t>
            </a:r>
          </a:p>
          <a:p>
            <a:pPr marL="0" lvl="1" indent="0">
              <a:buNone/>
            </a:pPr>
            <a:r>
              <a:rPr lang="ro-RO" sz="2000" i="1" dirty="0" smtClean="0"/>
              <a:t>-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abilități pentru a face față </a:t>
            </a:r>
            <a:r>
              <a:rPr lang="ro-RO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stresul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ui </a:t>
            </a:r>
            <a:r>
              <a:rPr lang="ro-RO" sz="2000" i="1" dirty="0" smtClean="0"/>
              <a:t>(reglarea emoțiilor, diminuarea ostilității, încurajarea trăsăturilor de personalitate pozitive, întărirea stimei de sine)</a:t>
            </a:r>
          </a:p>
          <a:p>
            <a:pPr marL="0" lvl="1" indent="0">
              <a:buNone/>
            </a:pPr>
            <a:r>
              <a:rPr lang="ro-RO" sz="2000" i="1" dirty="0" smtClean="0"/>
              <a:t>-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abilități pentru </a:t>
            </a:r>
            <a:r>
              <a:rPr lang="ro-RO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situații interpersonale </a:t>
            </a:r>
            <a:r>
              <a:rPr lang="ro-RO" sz="2000" i="1" dirty="0" smtClean="0"/>
              <a:t>(diminuarea sensibilității interpersonale, creșterea competențelor sociale pentru a consolida echitatea și toleranța în grup, comunicarea față în față și activități în timpul liber cu prieteni)</a:t>
            </a:r>
          </a:p>
          <a:p>
            <a:pPr marL="0" lvl="1" indent="0">
              <a:buNone/>
            </a:pPr>
            <a:r>
              <a:rPr lang="ro-RO" sz="2000" i="1" dirty="0" smtClean="0"/>
              <a:t>-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abilități pentru </a:t>
            </a:r>
            <a:r>
              <a:rPr lang="ro-RO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programul zilnic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 utilizarea timpului liber </a:t>
            </a:r>
            <a:r>
              <a:rPr lang="ro-RO" sz="2000" i="1" dirty="0" smtClean="0"/>
              <a:t>( somn, activități de grup, creative, exploratorii, incitante, sănătoase)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257800"/>
            <a:ext cx="86106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PETRA </a:t>
            </a:r>
            <a:r>
              <a:rPr lang="en-US" dirty="0" smtClean="0"/>
              <a:t>VONDRÁCKOVÁ</a:t>
            </a:r>
            <a:r>
              <a:rPr lang="ro-RO" dirty="0" smtClean="0"/>
              <a:t> și</a:t>
            </a:r>
            <a:r>
              <a:rPr lang="en-US" dirty="0" smtClean="0"/>
              <a:t> </a:t>
            </a:r>
            <a:r>
              <a:rPr lang="en-US" dirty="0"/>
              <a:t>ROMAN </a:t>
            </a:r>
            <a:r>
              <a:rPr lang="en-US" dirty="0" smtClean="0"/>
              <a:t>GABRHELÍK</a:t>
            </a:r>
            <a:r>
              <a:rPr lang="ro-RO" dirty="0" smtClean="0"/>
              <a:t>, (2016). </a:t>
            </a:r>
            <a:r>
              <a:rPr lang="en-US" b="1" dirty="0">
                <a:solidFill>
                  <a:srgbClr val="C00000"/>
                </a:solidFill>
              </a:rPr>
              <a:t>Prevention of Internet addiction: A systematic </a:t>
            </a:r>
            <a:r>
              <a:rPr lang="en-US" b="1" dirty="0" smtClean="0">
                <a:solidFill>
                  <a:srgbClr val="C00000"/>
                </a:solidFill>
              </a:rPr>
              <a:t>review</a:t>
            </a:r>
            <a:r>
              <a:rPr lang="ro-RO" dirty="0" smtClean="0"/>
              <a:t>, in </a:t>
            </a:r>
            <a:r>
              <a:rPr lang="en-US" i="1" dirty="0"/>
              <a:t>Journal of Behavioral Addictions </a:t>
            </a:r>
            <a:r>
              <a:rPr lang="en-US" dirty="0"/>
              <a:t>5(4), pp. </a:t>
            </a:r>
            <a:r>
              <a:rPr lang="en-US" dirty="0" smtClean="0"/>
              <a:t>568–579</a:t>
            </a:r>
            <a:r>
              <a:rPr lang="ro-RO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82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abilități relevante pentru </a:t>
            </a:r>
            <a:r>
              <a:rPr lang="ro-RO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utilizarea Internetului </a:t>
            </a:r>
            <a:r>
              <a:rPr lang="ro-RO" sz="2400" i="1" dirty="0" smtClean="0"/>
              <a:t>(</a:t>
            </a:r>
            <a:r>
              <a:rPr lang="ro-RO" sz="2400" i="1" dirty="0" smtClean="0">
                <a:solidFill>
                  <a:srgbClr val="0070C0"/>
                </a:solidFill>
              </a:rPr>
              <a:t>așteptări privind efecte favorabile</a:t>
            </a:r>
            <a:r>
              <a:rPr lang="ro-RO" sz="2400" i="1" dirty="0" smtClean="0"/>
              <a:t>, autocontrol, autoeficacitate, abstinență, identificarea gândurilor neadaptative)</a:t>
            </a:r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r>
              <a:rPr lang="ro-R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Adicție</a:t>
            </a:r>
            <a:r>
              <a:rPr lang="ro-RO" sz="2800" dirty="0" smtClean="0"/>
              <a:t> (lat. </a:t>
            </a:r>
            <a:r>
              <a:rPr lang="ro-RO" sz="2800" i="1" dirty="0" smtClean="0"/>
              <a:t>addictus</a:t>
            </a:r>
            <a:r>
              <a:rPr lang="ro-RO" sz="2800" dirty="0" smtClean="0"/>
              <a:t> =  devotament excesiv, cu pierderea capacității de a alege singur)</a:t>
            </a:r>
          </a:p>
          <a:p>
            <a:pPr marL="0" indent="0">
              <a:buNone/>
            </a:pPr>
            <a:endParaRPr lang="ro-RO" sz="2800" dirty="0" smtClean="0"/>
          </a:p>
          <a:p>
            <a:pPr marL="0" indent="0">
              <a:buNone/>
            </a:pPr>
            <a:endParaRPr lang="ro-RO" sz="2800" dirty="0"/>
          </a:p>
        </p:txBody>
      </p:sp>
      <p:sp>
        <p:nvSpPr>
          <p:cNvPr id="4" name="TextBox 3"/>
          <p:cNvSpPr txBox="1"/>
          <p:nvPr/>
        </p:nvSpPr>
        <p:spPr>
          <a:xfrm rot="19898265">
            <a:off x="408083" y="746421"/>
            <a:ext cx="1438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exemplu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505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b. </a:t>
            </a:r>
            <a:r>
              <a:rPr lang="en-US" dirty="0" err="1" smtClean="0"/>
              <a:t>Indivizi</a:t>
            </a:r>
            <a:r>
              <a:rPr lang="en-US" dirty="0" smtClean="0"/>
              <a:t> din </a:t>
            </a:r>
            <a:r>
              <a:rPr lang="ro-RO" dirty="0" smtClean="0"/>
              <a:t>apropierea celor cu risc </a:t>
            </a:r>
            <a:r>
              <a:rPr lang="en-US" dirty="0" smtClean="0"/>
              <a:t>- </a:t>
            </a:r>
            <a:r>
              <a:rPr lang="ro-RO" dirty="0" smtClean="0"/>
              <a:t>două</a:t>
            </a:r>
            <a:r>
              <a:rPr lang="ro-RO" b="1" dirty="0" smtClean="0"/>
              <a:t> abilități de bază</a:t>
            </a:r>
          </a:p>
          <a:p>
            <a:pPr marL="0" indent="0">
              <a:buNone/>
            </a:pPr>
            <a:endParaRPr lang="ro-RO" b="1" dirty="0"/>
          </a:p>
          <a:p>
            <a:pPr>
              <a:buFontTx/>
              <a:buChar char="-"/>
            </a:pPr>
            <a:r>
              <a:rPr lang="ro-RO" sz="2400" b="1" dirty="0" smtClean="0">
                <a:solidFill>
                  <a:srgbClr val="C00000"/>
                </a:solidFill>
              </a:rPr>
              <a:t>Încurajarea relațiilor apropiate</a:t>
            </a:r>
            <a:r>
              <a:rPr lang="ro-RO" sz="2400" b="1" dirty="0" smtClean="0"/>
              <a:t>: comunicarea, timp petrecut împreună, înțelegerea nevoilor copiilor, îmbunătățirea sănătății mintale a părintelui</a:t>
            </a:r>
          </a:p>
          <a:p>
            <a:pPr>
              <a:buFontTx/>
              <a:buChar char="-"/>
            </a:pPr>
            <a:r>
              <a:rPr lang="ro-RO" sz="2400" b="1" dirty="0" smtClean="0">
                <a:solidFill>
                  <a:srgbClr val="C00000"/>
                </a:solidFill>
              </a:rPr>
              <a:t>Monitorizarea utilizării Internet-ului</a:t>
            </a:r>
            <a:r>
              <a:rPr lang="ro-RO" sz="2400" b="1" dirty="0" smtClean="0"/>
              <a:t>: înțelegerea nevoilor copilului privind utilizarea Internetului, timp limitat, utilizarea Internetului împreună, norme sănătoase pentru utilizarea Internetului de către copil, pe care </a:t>
            </a:r>
            <a:r>
              <a:rPr lang="ro-RO" sz="2400" b="1" dirty="0" smtClean="0"/>
              <a:t>ambii</a:t>
            </a:r>
            <a:r>
              <a:rPr lang="ro-RO" sz="2400" b="1" dirty="0" smtClean="0"/>
              <a:t> părinți să le respecte în măsură egală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257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PETRA </a:t>
            </a:r>
            <a:r>
              <a:rPr lang="en-US" dirty="0" smtClean="0"/>
              <a:t>VONDRÁCKOVÁ</a:t>
            </a:r>
            <a:r>
              <a:rPr lang="ro-RO" dirty="0" smtClean="0"/>
              <a:t> și</a:t>
            </a:r>
            <a:r>
              <a:rPr lang="en-US" dirty="0" smtClean="0"/>
              <a:t> </a:t>
            </a:r>
            <a:r>
              <a:rPr lang="en-US" dirty="0"/>
              <a:t>ROMAN </a:t>
            </a:r>
            <a:r>
              <a:rPr lang="en-US" dirty="0" smtClean="0"/>
              <a:t>GABRHELÍK</a:t>
            </a:r>
            <a:r>
              <a:rPr lang="ro-RO" dirty="0" smtClean="0"/>
              <a:t>, (2016). </a:t>
            </a:r>
            <a:r>
              <a:rPr lang="en-US" b="1" dirty="0">
                <a:solidFill>
                  <a:srgbClr val="C00000"/>
                </a:solidFill>
              </a:rPr>
              <a:t>Prevention of Internet addiction: A systematic </a:t>
            </a:r>
            <a:r>
              <a:rPr lang="en-US" b="1" dirty="0" smtClean="0">
                <a:solidFill>
                  <a:srgbClr val="C00000"/>
                </a:solidFill>
              </a:rPr>
              <a:t>review</a:t>
            </a:r>
            <a:r>
              <a:rPr lang="ro-RO" dirty="0" smtClean="0"/>
              <a:t>, in </a:t>
            </a:r>
            <a:r>
              <a:rPr lang="en-US" i="1" dirty="0"/>
              <a:t>Journal of Behavioral Addictions </a:t>
            </a:r>
            <a:r>
              <a:rPr lang="en-US" dirty="0"/>
              <a:t>5(4), pp. </a:t>
            </a:r>
            <a:r>
              <a:rPr lang="en-US" dirty="0" smtClean="0"/>
              <a:t>568–579</a:t>
            </a:r>
            <a:r>
              <a:rPr lang="ro-RO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25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o-RO" altLang="en-US" dirty="0" smtClean="0"/>
              <a:t>Dacă am compara persoanele active cu cele sedentare, stabilind </a:t>
            </a:r>
            <a:r>
              <a:rPr lang="ro-RO" altLang="en-US" u="sng" dirty="0" smtClean="0"/>
              <a:t>riscul mortalităţii persoanelor </a:t>
            </a:r>
            <a:r>
              <a:rPr lang="ro-RO" altLang="en-US" b="1" u="sng" dirty="0" smtClean="0">
                <a:solidFill>
                  <a:srgbClr val="C00000"/>
                </a:solidFill>
              </a:rPr>
              <a:t>sedentare</a:t>
            </a:r>
            <a:r>
              <a:rPr lang="ro-RO" altLang="en-US" dirty="0" smtClean="0"/>
              <a:t> la </a:t>
            </a:r>
            <a:r>
              <a:rPr lang="ro-RO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10,00</a:t>
            </a:r>
            <a:r>
              <a:rPr lang="ro-RO" altLang="en-US" dirty="0" smtClean="0"/>
              <a:t>, atunci riscul </a:t>
            </a:r>
            <a:r>
              <a:rPr lang="ro-RO" altLang="en-US" u="sng" dirty="0" smtClean="0"/>
              <a:t>persoanelelor  </a:t>
            </a:r>
            <a:r>
              <a:rPr lang="ro-RO" altLang="en-US" b="1" u="sng" dirty="0" smtClean="0">
                <a:solidFill>
                  <a:srgbClr val="C00000"/>
                </a:solidFill>
              </a:rPr>
              <a:t>active</a:t>
            </a:r>
            <a:r>
              <a:rPr lang="ro-RO" altLang="en-US" u="sng" dirty="0" smtClean="0"/>
              <a:t> </a:t>
            </a:r>
            <a:r>
              <a:rPr lang="ro-RO" altLang="en-US" dirty="0" smtClean="0"/>
              <a:t> este de numai </a:t>
            </a:r>
            <a:r>
              <a:rPr lang="ro-RO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0,72</a:t>
            </a:r>
            <a:r>
              <a:rPr lang="ro-RO" alt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 smtClean="0"/>
          </a:p>
          <a:p>
            <a:pPr marL="0" indent="0" algn="ctr">
              <a:buNone/>
            </a:pPr>
            <a:r>
              <a:rPr lang="ro-RO" dirty="0" smtClean="0"/>
              <a:t>Câți oameni utilizează Internetul?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o-RO" sz="4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o-RO" sz="4400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o-RO" sz="44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o-RO" sz="4400" i="1" dirty="0" smtClean="0">
                <a:solidFill>
                  <a:srgbClr val="0070C0"/>
                </a:solidFill>
              </a:rPr>
              <a:t>Vă mulțumesc pentru atenție!</a:t>
            </a:r>
          </a:p>
          <a:p>
            <a:pPr marL="0" indent="0" algn="ctr">
              <a:buNone/>
            </a:pPr>
            <a:endParaRPr lang="ro-RO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o-RO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57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 smtClean="0">
                <a:solidFill>
                  <a:srgbClr val="FF2F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Dependența de Internet - Mai bine prevenită</a:t>
            </a:r>
            <a:endParaRPr lang="en-US" sz="2800" b="1" dirty="0">
              <a:solidFill>
                <a:srgbClr val="FF2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658" y="5371102"/>
            <a:ext cx="8090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b="1" dirty="0" smtClean="0"/>
              <a:t>Daniela Muntele Hendreș</a:t>
            </a: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>
                <a:solidFill>
                  <a:schemeClr val="bg1">
                    <a:lumMod val="50000"/>
                  </a:schemeClr>
                </a:solidFill>
              </a:rPr>
              <a:t>Conferențiar universitar doctor</a:t>
            </a:r>
            <a:br>
              <a:rPr lang="ro-RO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o-RO" dirty="0" smtClean="0">
                <a:solidFill>
                  <a:schemeClr val="bg1">
                    <a:lumMod val="50000"/>
                  </a:schemeClr>
                </a:solidFill>
              </a:rPr>
              <a:t>Facultatea de Psihologie și Științe ale Educației</a:t>
            </a:r>
            <a:br>
              <a:rPr lang="ro-RO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o-RO" dirty="0" smtClean="0">
                <a:solidFill>
                  <a:schemeClr val="bg1">
                    <a:lumMod val="50000"/>
                  </a:schemeClr>
                </a:solidFill>
              </a:rPr>
              <a:t>Universitatea ”Alexandru Ioan Cuza” din Iași</a:t>
            </a:r>
          </a:p>
        </p:txBody>
      </p:sp>
    </p:spTree>
    <p:extLst>
      <p:ext uri="{BB962C8B-B14F-4D97-AF65-F5344CB8AC3E}">
        <p14:creationId xmlns:p14="http://schemas.microsoft.com/office/powerpoint/2010/main" val="298338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o-RO" dirty="0" smtClean="0"/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r>
              <a:rPr lang="ro-RO" dirty="0" smtClean="0"/>
              <a:t>Câți oameni sunt dependenți de Internet?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0" indent="0" algn="ctr">
              <a:buNone/>
            </a:pPr>
            <a:endParaRPr lang="ro-RO" dirty="0" smtClean="0"/>
          </a:p>
          <a:p>
            <a:pPr marL="0" indent="0" algn="ctr">
              <a:buNone/>
            </a:pPr>
            <a:endParaRPr lang="ro-RO" dirty="0"/>
          </a:p>
          <a:p>
            <a:pPr marL="0" indent="0" algn="ctr">
              <a:buNone/>
            </a:pPr>
            <a:r>
              <a:rPr lang="ro-RO" dirty="0" smtClean="0"/>
              <a:t>Utilizarea Internetului: </a:t>
            </a:r>
          </a:p>
          <a:p>
            <a:pPr marL="0" indent="0" algn="ctr">
              <a:buNone/>
            </a:pPr>
            <a:r>
              <a:rPr lang="ro-RO" dirty="0" smtClean="0"/>
              <a:t>40% din populația globului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7912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Roberto </a:t>
            </a:r>
            <a:r>
              <a:rPr lang="en-US" dirty="0" err="1" smtClean="0"/>
              <a:t>Poli</a:t>
            </a:r>
            <a:r>
              <a:rPr lang="en-US" dirty="0" smtClean="0"/>
              <a:t> </a:t>
            </a:r>
            <a:r>
              <a:rPr lang="en-US" dirty="0"/>
              <a:t>(2017) </a:t>
            </a:r>
            <a:r>
              <a:rPr lang="en-US" b="1" dirty="0" smtClean="0"/>
              <a:t>Internet addiction update: diagnostic criteria, assessment and prevalence</a:t>
            </a:r>
            <a:r>
              <a:rPr lang="en-US" dirty="0" smtClean="0"/>
              <a:t>, in </a:t>
            </a:r>
            <a:r>
              <a:rPr lang="en-US" i="1" dirty="0" smtClean="0"/>
              <a:t>Neuropsychiatry</a:t>
            </a:r>
            <a:r>
              <a:rPr lang="en-US" dirty="0" smtClean="0"/>
              <a:t> </a:t>
            </a:r>
            <a:r>
              <a:rPr lang="en-US" dirty="0" smtClean="0"/>
              <a:t>7(1</a:t>
            </a:r>
            <a:r>
              <a:rPr lang="en-US" dirty="0"/>
              <a:t>), 04–08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29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ro-RO" sz="2000" dirty="0" smtClean="0"/>
          </a:p>
          <a:p>
            <a:pPr marL="0" indent="0">
              <a:buNone/>
            </a:pPr>
            <a:endParaRPr lang="ro-RO" sz="2000" dirty="0"/>
          </a:p>
          <a:p>
            <a:pPr marL="0" indent="0">
              <a:buNone/>
            </a:pPr>
            <a:endParaRPr lang="ro-RO" sz="2000" dirty="0" smtClean="0"/>
          </a:p>
          <a:p>
            <a:pPr marL="0" indent="0">
              <a:buNone/>
            </a:pPr>
            <a:r>
              <a:rPr lang="ro-RO" sz="2000" dirty="0" smtClean="0"/>
              <a:t>Aproximativ 2% din populatia de vârstă adultă are o formă de dependență de Internet</a:t>
            </a:r>
            <a:endParaRPr lang="ro-RO" sz="2000" dirty="0"/>
          </a:p>
          <a:p>
            <a:pPr marL="0" indent="0">
              <a:buNone/>
            </a:pPr>
            <a:endParaRPr lang="ro-RO" sz="2000" dirty="0" smtClean="0"/>
          </a:p>
          <a:p>
            <a:pPr marL="0" indent="0">
              <a:buNone/>
            </a:pPr>
            <a:endParaRPr lang="ro-RO" sz="2000" dirty="0"/>
          </a:p>
          <a:p>
            <a:pPr marL="0" indent="0">
              <a:buNone/>
            </a:pPr>
            <a:endParaRPr lang="ro-RO" sz="2000" dirty="0" smtClean="0"/>
          </a:p>
          <a:p>
            <a:pPr marL="0" indent="0">
              <a:buNone/>
            </a:pPr>
            <a:endParaRPr lang="ro-RO" sz="2000" dirty="0"/>
          </a:p>
          <a:p>
            <a:pPr marL="0" indent="0">
              <a:buNone/>
            </a:pPr>
            <a:endParaRPr lang="ro-RO" sz="2000" dirty="0" smtClean="0"/>
          </a:p>
          <a:p>
            <a:pPr marL="0" indent="0">
              <a:buNone/>
            </a:pPr>
            <a:endParaRPr lang="ro-RO" sz="2000" dirty="0"/>
          </a:p>
          <a:p>
            <a:pPr marL="0" indent="0">
              <a:buNone/>
            </a:pPr>
            <a:r>
              <a:rPr lang="en-US" sz="2000" dirty="0" smtClean="0"/>
              <a:t>Roberto </a:t>
            </a:r>
            <a:r>
              <a:rPr lang="en-US" sz="2000" dirty="0" err="1" smtClean="0"/>
              <a:t>Poli</a:t>
            </a:r>
            <a:r>
              <a:rPr lang="en-US" sz="2000" dirty="0" smtClean="0"/>
              <a:t> </a:t>
            </a:r>
            <a:r>
              <a:rPr lang="en-US" sz="2000" dirty="0"/>
              <a:t>(2017) </a:t>
            </a:r>
            <a:r>
              <a:rPr lang="en-US" sz="2000" b="1" dirty="0" smtClean="0"/>
              <a:t>Internet addiction update: diagnostic criteria, assessment and prevalence</a:t>
            </a:r>
            <a:r>
              <a:rPr lang="en-US" sz="2000" dirty="0" smtClean="0"/>
              <a:t>, in </a:t>
            </a:r>
            <a:r>
              <a:rPr lang="en-US" sz="2000" i="1" dirty="0" smtClean="0"/>
              <a:t>Neuropsychiatry</a:t>
            </a:r>
            <a:r>
              <a:rPr lang="en-US" sz="2000" dirty="0" smtClean="0"/>
              <a:t> </a:t>
            </a:r>
            <a:r>
              <a:rPr lang="en-US" sz="2000" dirty="0" smtClean="0"/>
              <a:t>7(1</a:t>
            </a:r>
            <a:r>
              <a:rPr lang="en-US" sz="2000" dirty="0"/>
              <a:t>), 04–08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4665" t="42683" r="60603" b="21825"/>
          <a:stretch/>
        </p:blipFill>
        <p:spPr bwMode="auto">
          <a:xfrm>
            <a:off x="5715000" y="4419600"/>
            <a:ext cx="1533442" cy="20770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771338"/>
            <a:ext cx="8153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Dependența de Internet</a:t>
            </a:r>
          </a:p>
          <a:p>
            <a:r>
              <a:rPr lang="ro-RO" sz="2400" dirty="0"/>
              <a:t> </a:t>
            </a:r>
            <a:r>
              <a:rPr lang="ro-RO" sz="2400" dirty="0" smtClean="0"/>
              <a:t> - tulburare de control al impulsurilor</a:t>
            </a:r>
          </a:p>
          <a:p>
            <a:r>
              <a:rPr lang="ro-RO" sz="2400" dirty="0"/>
              <a:t> </a:t>
            </a:r>
            <a:r>
              <a:rPr lang="ro-RO" sz="2400" dirty="0" smtClean="0"/>
              <a:t> - tulburare obsesiv-compulsivă</a:t>
            </a:r>
          </a:p>
          <a:p>
            <a:r>
              <a:rPr lang="ro-RO" sz="2400" dirty="0"/>
              <a:t> </a:t>
            </a:r>
            <a:r>
              <a:rPr lang="ro-RO" sz="2400" dirty="0" smtClean="0"/>
              <a:t> - dependență comportamentală</a:t>
            </a:r>
          </a:p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endParaRPr lang="ro-RO" dirty="0"/>
          </a:p>
          <a:p>
            <a:endParaRPr lang="ro-RO" dirty="0"/>
          </a:p>
          <a:p>
            <a:endParaRPr lang="ro-RO" dirty="0" smtClean="0"/>
          </a:p>
          <a:p>
            <a:r>
              <a:rPr lang="ro-RO" sz="2000" dirty="0" smtClean="0"/>
              <a:t>Tulburare asociată cu jocurile pe Internet</a:t>
            </a:r>
            <a:endParaRPr lang="en-US" sz="2000" dirty="0"/>
          </a:p>
        </p:txBody>
      </p:sp>
      <p:sp>
        <p:nvSpPr>
          <p:cNvPr id="6" name="Right Arrow 5"/>
          <p:cNvSpPr/>
          <p:nvPr/>
        </p:nvSpPr>
        <p:spPr>
          <a:xfrm flipV="1">
            <a:off x="4800600" y="5562600"/>
            <a:ext cx="190500" cy="106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7883625">
            <a:off x="7325249" y="4848581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dirty="0" smtClean="0">
                <a:latin typeface="Comic Sans MS" panose="030F0702030302020204" pitchFamily="66" charset="0"/>
              </a:rPr>
              <a:t>cercetare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Cercetare cu 3105 adolescenți olandezi</a:t>
            </a:r>
          </a:p>
          <a:p>
            <a:pPr marL="0" indent="0">
              <a:buNone/>
            </a:pPr>
            <a:endParaRPr lang="ro-RO" dirty="0" smtClean="0"/>
          </a:p>
          <a:p>
            <a:pPr marL="0" indent="0">
              <a:buNone/>
            </a:pPr>
            <a:r>
              <a:rPr lang="ro-R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 culese:</a:t>
            </a:r>
            <a:endParaRPr lang="ro-RO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ro-RO" dirty="0" smtClean="0"/>
              <a:t>Trăsături de personalitate</a:t>
            </a:r>
          </a:p>
          <a:p>
            <a:pPr>
              <a:buFontTx/>
              <a:buChar char="-"/>
            </a:pPr>
            <a:r>
              <a:rPr lang="ro-RO" dirty="0" smtClean="0"/>
              <a:t>Utilizarea compulsivă a Internetului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066" y="5486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Kuss</a:t>
            </a:r>
            <a:r>
              <a:rPr lang="en-US" dirty="0"/>
              <a:t>, D. J., van </a:t>
            </a:r>
            <a:r>
              <a:rPr lang="en-US" dirty="0" err="1"/>
              <a:t>Rooij</a:t>
            </a:r>
            <a:r>
              <a:rPr lang="en-US" dirty="0"/>
              <a:t>, A., Shorter, G. W., Griffiths, M. D., &amp; van de </a:t>
            </a:r>
            <a:r>
              <a:rPr lang="en-US" dirty="0" err="1"/>
              <a:t>Mheen</a:t>
            </a:r>
            <a:r>
              <a:rPr lang="en-US" dirty="0"/>
              <a:t>, D. (2013). Internet addiction in adolescents: Prevalence and risk factors. </a:t>
            </a:r>
            <a:r>
              <a:rPr lang="en-US" i="1" dirty="0"/>
              <a:t>Computers in Human Behavior</a:t>
            </a:r>
            <a:r>
              <a:rPr lang="en-US" dirty="0"/>
              <a:t>, 29(5), 1987– 1996.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Cercetare cu 3105 adolescenți olandezi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Rezultate:</a:t>
            </a:r>
          </a:p>
          <a:p>
            <a:r>
              <a:rPr lang="ro-RO" dirty="0" smtClean="0"/>
              <a:t>3,7% - posibil dependenți de Internet</a:t>
            </a:r>
          </a:p>
          <a:p>
            <a:r>
              <a:rPr lang="ro-RO" b="1" dirty="0" smtClean="0"/>
              <a:t>Factori de risc </a:t>
            </a:r>
            <a:r>
              <a:rPr lang="ro-RO" dirty="0" smtClean="0"/>
              <a:t>pentru dezvoltarea dependenței de internet: </a:t>
            </a:r>
            <a:r>
              <a:rPr lang="ro-RO" u="sng" dirty="0" smtClean="0"/>
              <a:t>utilizarea jocurilor online si a rețelelor sociale</a:t>
            </a:r>
            <a:r>
              <a:rPr lang="ro-RO" dirty="0" smtClean="0"/>
              <a:t>.</a:t>
            </a:r>
          </a:p>
          <a:p>
            <a:r>
              <a:rPr lang="ro-RO" b="1" dirty="0" smtClean="0"/>
              <a:t>Factori protectivi: </a:t>
            </a:r>
            <a:r>
              <a:rPr lang="ro-RO" u="sng" dirty="0" smtClean="0"/>
              <a:t>conștiinciozitatea și extraversiunea</a:t>
            </a:r>
            <a:endParaRPr lang="ro-RO" u="sng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066" y="5486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Kuss</a:t>
            </a:r>
            <a:r>
              <a:rPr lang="en-US" dirty="0"/>
              <a:t>, D. J., van </a:t>
            </a:r>
            <a:r>
              <a:rPr lang="en-US" dirty="0" err="1"/>
              <a:t>Rooij</a:t>
            </a:r>
            <a:r>
              <a:rPr lang="en-US" dirty="0"/>
              <a:t>, A., Shorter, G. W., Griffiths, M. D., &amp; van de </a:t>
            </a:r>
            <a:r>
              <a:rPr lang="en-US" dirty="0" err="1"/>
              <a:t>Mheen</a:t>
            </a:r>
            <a:r>
              <a:rPr lang="en-US" dirty="0"/>
              <a:t>, D. (2013). Internet addiction in adolescents: Prevalence and risk factors. </a:t>
            </a:r>
            <a:r>
              <a:rPr lang="en-US" i="1" dirty="0"/>
              <a:t>Computers in Human Behavior</a:t>
            </a:r>
            <a:r>
              <a:rPr lang="en-US" dirty="0"/>
              <a:t>, 29(5), 1987– 1996.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7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Principalele criterii descriptive pentru </a:t>
            </a:r>
            <a:r>
              <a:rPr lang="ro-RO" i="1" dirty="0" smtClean="0"/>
              <a:t>dependența de Internet</a:t>
            </a:r>
            <a:r>
              <a:rPr lang="ro-RO" dirty="0" smtClean="0"/>
              <a:t>:</a:t>
            </a:r>
          </a:p>
          <a:p>
            <a:pPr marL="0" indent="0">
              <a:buNone/>
            </a:pPr>
            <a:endParaRPr lang="ro-RO" dirty="0" smtClean="0"/>
          </a:p>
          <a:p>
            <a:pPr lvl="1">
              <a:buFontTx/>
              <a:buChar char="-"/>
            </a:pPr>
            <a:r>
              <a:rPr lang="ro-RO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Preocuparea acentuată</a:t>
            </a:r>
          </a:p>
          <a:p>
            <a:pPr lvl="1">
              <a:buFontTx/>
              <a:buChar char="-"/>
            </a:pPr>
            <a:r>
              <a:rPr lang="ro-RO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Managementul emoțiilor negative</a:t>
            </a:r>
          </a:p>
          <a:p>
            <a:pPr lvl="1">
              <a:buFontTx/>
              <a:buChar char="-"/>
            </a:pPr>
            <a:r>
              <a:rPr lang="ro-RO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Toleranța crescută</a:t>
            </a:r>
          </a:p>
          <a:p>
            <a:pPr lvl="1">
              <a:buFontTx/>
              <a:buChar char="-"/>
            </a:pPr>
            <a:r>
              <a:rPr lang="ro-RO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Reacții neplăcute la îndepărtare</a:t>
            </a:r>
          </a:p>
          <a:p>
            <a:pPr lvl="1">
              <a:buFontTx/>
              <a:buChar char="-"/>
            </a:pPr>
            <a:r>
              <a:rPr lang="ro-RO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Consecințe / conflicte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ANTONIUS </a:t>
            </a:r>
            <a:r>
              <a:rPr lang="en-US" dirty="0"/>
              <a:t>J. VAN </a:t>
            </a:r>
            <a:r>
              <a:rPr lang="en-US" dirty="0" smtClean="0"/>
              <a:t>ROOIJ</a:t>
            </a:r>
            <a:r>
              <a:rPr lang="ro-RO" dirty="0"/>
              <a:t> </a:t>
            </a:r>
            <a:r>
              <a:rPr lang="ro-RO" dirty="0" smtClean="0"/>
              <a:t>și</a:t>
            </a:r>
            <a:r>
              <a:rPr lang="en-US" dirty="0" smtClean="0"/>
              <a:t> </a:t>
            </a:r>
            <a:r>
              <a:rPr lang="en-US" dirty="0"/>
              <a:t>NICOLE </a:t>
            </a:r>
            <a:r>
              <a:rPr lang="en-US" dirty="0" smtClean="0"/>
              <a:t>PRAUSE</a:t>
            </a:r>
            <a:r>
              <a:rPr lang="ro-RO" dirty="0" smtClean="0"/>
              <a:t> </a:t>
            </a:r>
            <a:r>
              <a:rPr lang="en-US" dirty="0" smtClean="0"/>
              <a:t>(2014)</a:t>
            </a:r>
            <a:r>
              <a:rPr lang="ro-RO" dirty="0" smtClean="0"/>
              <a:t>, </a:t>
            </a:r>
            <a:r>
              <a:rPr lang="en-US" b="1" dirty="0" smtClean="0"/>
              <a:t>A </a:t>
            </a:r>
            <a:r>
              <a:rPr lang="en-US" b="1" dirty="0"/>
              <a:t>critical review of “Internet addiction” criteria with suggestions for the </a:t>
            </a:r>
            <a:r>
              <a:rPr lang="en-US" b="1" dirty="0" smtClean="0"/>
              <a:t>future</a:t>
            </a:r>
            <a:r>
              <a:rPr lang="ro-RO" b="1" dirty="0" smtClean="0"/>
              <a:t>. </a:t>
            </a:r>
            <a:r>
              <a:rPr lang="en-US" i="1" dirty="0" smtClean="0"/>
              <a:t>Journal of Behavioral Addictions </a:t>
            </a:r>
            <a:r>
              <a:rPr lang="en-US" dirty="0" smtClean="0"/>
              <a:t>3(4), pp. 203–213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992</Words>
  <Application>Microsoft Office PowerPoint</Application>
  <PresentationFormat>On-screen Show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22</cp:revision>
  <cp:lastPrinted>2019-06-25T23:11:18Z</cp:lastPrinted>
  <dcterms:created xsi:type="dcterms:W3CDTF">2019-06-25T21:07:23Z</dcterms:created>
  <dcterms:modified xsi:type="dcterms:W3CDTF">2019-06-26T04:03:59Z</dcterms:modified>
</cp:coreProperties>
</file>